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Josefin Sans Regular" panose="020B0604020202020204" charset="0"/>
      <p:regular r:id="rId18"/>
    </p:embeddedFont>
    <p:embeddedFont>
      <p:font typeface="League Spartan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52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svg"/><Relationship Id="rId3" Type="http://schemas.openxmlformats.org/officeDocument/2006/relationships/image" Target="../media/image4.svg"/><Relationship Id="rId21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16.svg"/><Relationship Id="rId17" Type="http://schemas.openxmlformats.org/officeDocument/2006/relationships/image" Target="../media/image21.svg"/><Relationship Id="rId25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97880" y="2230873"/>
            <a:ext cx="5804607" cy="58046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2230873"/>
            <a:ext cx="5804607" cy="5804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143526" y="7597308"/>
            <a:ext cx="8233265" cy="8233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80388" y="1346208"/>
            <a:ext cx="1740378" cy="17693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448701" y="6288865"/>
            <a:ext cx="1499906" cy="17466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2828" y="4339870"/>
            <a:ext cx="7288963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62"/>
              </a:lnSpc>
            </a:pPr>
            <a:r>
              <a:rPr lang="en-US" sz="9400">
                <a:solidFill>
                  <a:srgbClr val="000000"/>
                </a:solidFill>
                <a:latin typeface="League Spartan"/>
              </a:rPr>
              <a:t>Genetic</a:t>
            </a:r>
          </a:p>
          <a:p>
            <a:pPr>
              <a:lnSpc>
                <a:spcPts val="11562"/>
              </a:lnSpc>
            </a:pPr>
            <a:r>
              <a:rPr lang="en-US" sz="9400">
                <a:solidFill>
                  <a:srgbClr val="000000"/>
                </a:solidFill>
                <a:latin typeface="League Spartan"/>
              </a:rPr>
              <a:t>Algorithm</a:t>
            </a:r>
          </a:p>
        </p:txBody>
      </p:sp>
      <p:sp>
        <p:nvSpPr>
          <p:cNvPr id="8" name="AutoShape 8"/>
          <p:cNvSpPr/>
          <p:nvPr/>
        </p:nvSpPr>
        <p:spPr>
          <a:xfrm>
            <a:off x="1592828" y="1346208"/>
            <a:ext cx="2494042" cy="0"/>
          </a:xfrm>
          <a:prstGeom prst="line">
            <a:avLst/>
          </a:prstGeom>
          <a:ln w="647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790168" y="1135092"/>
            <a:ext cx="2099228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Josefin Sans Regular"/>
              </a:rPr>
              <a:t>Let's Start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3952014" y="-3836383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3397469" y="7135396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5040863" y="3084740"/>
            <a:ext cx="841619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09347" y="3238769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91419" y="6943227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148450" y="1777746"/>
            <a:ext cx="8308606" cy="110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>
                <a:solidFill>
                  <a:srgbClr val="000000"/>
                </a:solidFill>
                <a:latin typeface="League Spartan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49841" y="5646047"/>
            <a:ext cx="3032657" cy="6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fitness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9841" y="4224344"/>
            <a:ext cx="3032657" cy="47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49">
                <a:solidFill>
                  <a:srgbClr val="000000"/>
                </a:solidFill>
                <a:latin typeface="League Spartan"/>
              </a:rPr>
              <a:t>1ST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7672" y="4224344"/>
            <a:ext cx="3032657" cy="47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49">
                <a:solidFill>
                  <a:srgbClr val="000000"/>
                </a:solidFill>
                <a:latin typeface="League Spartan"/>
              </a:rPr>
              <a:t>2ND TEST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3252" y="4224344"/>
            <a:ext cx="3032657" cy="47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49">
                <a:solidFill>
                  <a:srgbClr val="000000"/>
                </a:solidFill>
                <a:latin typeface="League Spartan"/>
              </a:rPr>
              <a:t>3RD TEST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7672" y="5646104"/>
            <a:ext cx="3949559" cy="6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fitness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63252" y="5646104"/>
            <a:ext cx="3032657" cy="6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fitness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49841" y="7525077"/>
            <a:ext cx="4382056" cy="6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weight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7672" y="7525077"/>
            <a:ext cx="4382056" cy="6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weight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63252" y="7525077"/>
            <a:ext cx="5168909" cy="6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weight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9841" y="6469889"/>
            <a:ext cx="397026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31300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7672" y="6469889"/>
            <a:ext cx="394955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31500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63252" y="6469889"/>
            <a:ext cx="4073799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 dirty="0">
                <a:solidFill>
                  <a:srgbClr val="000000"/>
                </a:solidFill>
                <a:latin typeface="Josefin Sans Regular"/>
              </a:rPr>
              <a:t>30</a:t>
            </a:r>
            <a:r>
              <a:rPr lang="ru-RU" sz="3000" dirty="0">
                <a:solidFill>
                  <a:srgbClr val="000000"/>
                </a:solidFill>
                <a:latin typeface="Josefin Sans Regular"/>
              </a:rPr>
              <a:t>8</a:t>
            </a:r>
            <a:r>
              <a:rPr lang="en-US" sz="3000" dirty="0">
                <a:solidFill>
                  <a:srgbClr val="000000"/>
                </a:solidFill>
                <a:latin typeface="Josefin Sans Regular"/>
              </a:rPr>
              <a:t>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49841" y="8184781"/>
            <a:ext cx="423945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3000 g / 3000 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7672" y="8184781"/>
            <a:ext cx="423945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3000 g / 3000 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63252" y="8184781"/>
            <a:ext cx="467429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3000 g / 3000 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97880" y="2230873"/>
            <a:ext cx="5804607" cy="58046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2230873"/>
            <a:ext cx="5804607" cy="5804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143526" y="7597308"/>
            <a:ext cx="8233265" cy="8233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80388" y="1346208"/>
            <a:ext cx="1740378" cy="17693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448701" y="6288865"/>
            <a:ext cx="1499906" cy="17466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2828" y="4803910"/>
            <a:ext cx="7122369" cy="140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80"/>
              </a:lnSpc>
            </a:pPr>
            <a:r>
              <a:rPr lang="en-US" sz="9090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  <p:sp>
        <p:nvSpPr>
          <p:cNvPr id="8" name="AutoShape 8"/>
          <p:cNvSpPr/>
          <p:nvPr/>
        </p:nvSpPr>
        <p:spPr>
          <a:xfrm>
            <a:off x="1592828" y="1346208"/>
            <a:ext cx="2494042" cy="0"/>
          </a:xfrm>
          <a:prstGeom prst="line">
            <a:avLst/>
          </a:prstGeom>
          <a:ln w="647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53755" y="1135092"/>
            <a:ext cx="1772188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Josefin Sans Regular"/>
              </a:rPr>
              <a:t>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4420" y="6288085"/>
            <a:ext cx="6233659" cy="46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Do you have 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409"/>
          <a:stretch>
            <a:fillRect/>
          </a:stretch>
        </p:blipFill>
        <p:spPr>
          <a:xfrm rot="5400000">
            <a:off x="-4991292" y="3810192"/>
            <a:ext cx="16073566" cy="84531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48431" y="5698548"/>
            <a:ext cx="4821926" cy="48219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59394" y="1028700"/>
            <a:ext cx="1499906" cy="174661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9144000" y="8600969"/>
            <a:ext cx="64922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728645">
            <a:off x="2552700" y="-2496200"/>
            <a:ext cx="6303208" cy="63032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9250" y="5669973"/>
            <a:ext cx="5595682" cy="382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5"/>
              </a:lnSpc>
            </a:pPr>
            <a:r>
              <a:rPr lang="en-US" sz="8199">
                <a:solidFill>
                  <a:srgbClr val="FFFFFF"/>
                </a:solidFill>
                <a:latin typeface="League Spartan"/>
              </a:rPr>
              <a:t>What is a</a:t>
            </a:r>
          </a:p>
          <a:p>
            <a:pPr>
              <a:lnSpc>
                <a:spcPts val="10085"/>
              </a:lnSpc>
            </a:pPr>
            <a:r>
              <a:rPr lang="en-US" sz="8199">
                <a:solidFill>
                  <a:srgbClr val="FFFFFF"/>
                </a:solidFill>
                <a:latin typeface="League Spartan"/>
              </a:rPr>
              <a:t>Genetic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824980"/>
            <a:ext cx="6968881" cy="380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 Regular"/>
              </a:rPr>
              <a:t>This algorithm reflects the process of natural selection where the fittest individuals are selected for reproduction in order to produce offspring of the next generation.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5794" y="942263"/>
            <a:ext cx="10736412" cy="105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</a:rPr>
              <a:t>Knapsack problem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12206" y="334467"/>
            <a:ext cx="10959214" cy="109592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642726" y="-183004"/>
            <a:ext cx="6783048" cy="67830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5392964" y="1171304"/>
            <a:ext cx="2387900" cy="12026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491804" y="9094966"/>
            <a:ext cx="1986022" cy="2312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322690" y="2262839"/>
            <a:ext cx="1642621" cy="24841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813136" y="5243512"/>
            <a:ext cx="1571646" cy="23489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20954" y="5238750"/>
            <a:ext cx="2255538" cy="23584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883881" y="5550003"/>
            <a:ext cx="1288941" cy="17359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166473" y="5770791"/>
            <a:ext cx="1900634" cy="12943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721427" y="5690632"/>
            <a:ext cx="2402639" cy="14546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8460711" y="5598151"/>
            <a:ext cx="2075508" cy="163965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2525247" y="5674073"/>
            <a:ext cx="2331320" cy="148780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77486" y="5229037"/>
            <a:ext cx="1171237" cy="1007370"/>
            <a:chOff x="0" y="0"/>
            <a:chExt cx="1561649" cy="134316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61649" cy="1343161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 rot="-2700000">
              <a:off x="123442" y="538809"/>
              <a:ext cx="913859" cy="523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6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FFFFF"/>
                  </a:solidFill>
                  <a:latin typeface="Josefin Sans Regular"/>
                </a:rPr>
                <a:t>1700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28262" y="5342857"/>
            <a:ext cx="1167215" cy="1003912"/>
            <a:chOff x="0" y="0"/>
            <a:chExt cx="1556287" cy="1338549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56287" cy="1338549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 rot="-2700000">
              <a:off x="119640" y="528801"/>
              <a:ext cx="910722" cy="53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533">
                  <a:solidFill>
                    <a:srgbClr val="FFFFFF"/>
                  </a:solidFill>
                  <a:latin typeface="Josefin Sans Regular"/>
                </a:rPr>
                <a:t>600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959322" y="6403501"/>
            <a:ext cx="1168834" cy="1005303"/>
            <a:chOff x="0" y="0"/>
            <a:chExt cx="1558445" cy="1340404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58445" cy="1340404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 rot="-2700000">
              <a:off x="123182" y="537687"/>
              <a:ext cx="911984" cy="522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536">
                  <a:solidFill>
                    <a:srgbClr val="FFFFFF"/>
                  </a:solidFill>
                  <a:latin typeface="Josefin Sans Regular"/>
                </a:rPr>
                <a:t>300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84656" y="5575777"/>
            <a:ext cx="1173927" cy="1009684"/>
            <a:chOff x="0" y="0"/>
            <a:chExt cx="1565235" cy="134624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65235" cy="1346245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 rot="-2700000">
              <a:off x="123733" y="540065"/>
              <a:ext cx="915958" cy="525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3"/>
                </a:lnSpc>
                <a:spcBef>
                  <a:spcPct val="0"/>
                </a:spcBef>
              </a:pPr>
              <a:r>
                <a:rPr lang="en-US" sz="2547">
                  <a:solidFill>
                    <a:srgbClr val="FFFFFF"/>
                  </a:solidFill>
                  <a:latin typeface="Josefin Sans Regular"/>
                </a:rPr>
                <a:t>550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868930" y="6048862"/>
            <a:ext cx="1170452" cy="1006695"/>
            <a:chOff x="0" y="0"/>
            <a:chExt cx="1560602" cy="134226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60602" cy="134226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 rot="-2700000">
              <a:off x="123357" y="538442"/>
              <a:ext cx="913247" cy="52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4"/>
                </a:lnSpc>
                <a:spcBef>
                  <a:spcPct val="0"/>
                </a:spcBef>
              </a:pPr>
              <a:r>
                <a:rPr lang="en-US" sz="2540">
                  <a:solidFill>
                    <a:srgbClr val="FFFFFF"/>
                  </a:solidFill>
                  <a:latin typeface="Josefin Sans Regular"/>
                </a:rPr>
                <a:t>150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28989" y="5896343"/>
            <a:ext cx="1167215" cy="1003912"/>
            <a:chOff x="0" y="0"/>
            <a:chExt cx="1556287" cy="1338549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56287" cy="1338549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 rot="-2700000">
              <a:off x="119640" y="528801"/>
              <a:ext cx="910722" cy="53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  <a:spcBef>
                  <a:spcPct val="0"/>
                </a:spcBef>
              </a:pPr>
              <a:r>
                <a:rPr lang="en-US" sz="2533">
                  <a:solidFill>
                    <a:srgbClr val="FFFFFF"/>
                  </a:solidFill>
                  <a:latin typeface="Josefin Sans Regular"/>
                </a:rPr>
                <a:t>1600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871717" y="5896343"/>
            <a:ext cx="1157507" cy="995561"/>
            <a:chOff x="0" y="0"/>
            <a:chExt cx="1543343" cy="1327415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43343" cy="1327415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 rot="-2700000">
              <a:off x="121956" y="532397"/>
              <a:ext cx="903147" cy="517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9"/>
                </a:lnSpc>
                <a:spcBef>
                  <a:spcPct val="0"/>
                </a:spcBef>
              </a:pPr>
              <a:r>
                <a:rPr lang="en-US" sz="2512">
                  <a:solidFill>
                    <a:srgbClr val="FFFFFF"/>
                  </a:solidFill>
                  <a:latin typeface="Josefin Sans Regular"/>
                </a:rPr>
                <a:t>250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73048" y="5162876"/>
            <a:ext cx="934549" cy="825801"/>
            <a:chOff x="0" y="0"/>
            <a:chExt cx="1246065" cy="110106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800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728203" y="6118896"/>
            <a:ext cx="934549" cy="825801"/>
            <a:chOff x="0" y="0"/>
            <a:chExt cx="1246065" cy="1101068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41" name="TextBox 41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600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317743" y="5070542"/>
            <a:ext cx="934549" cy="825801"/>
            <a:chOff x="0" y="0"/>
            <a:chExt cx="1246065" cy="110106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100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498465" y="5277731"/>
            <a:ext cx="934549" cy="825801"/>
            <a:chOff x="0" y="0"/>
            <a:chExt cx="1246065" cy="1101068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47" name="TextBox 47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950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464781" y="5162876"/>
            <a:ext cx="934549" cy="825801"/>
            <a:chOff x="0" y="0"/>
            <a:chExt cx="1246065" cy="110106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150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170485" y="5410606"/>
            <a:ext cx="934549" cy="825801"/>
            <a:chOff x="0" y="0"/>
            <a:chExt cx="1246065" cy="1101068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50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790017" y="5229037"/>
            <a:ext cx="934549" cy="825801"/>
            <a:chOff x="0" y="0"/>
            <a:chExt cx="1246065" cy="1101068"/>
          </a:xfrm>
        </p:grpSpPr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46065" cy="1101068"/>
            </a:xfrm>
            <a:prstGeom prst="rect">
              <a:avLst/>
            </a:prstGeom>
          </p:spPr>
        </p:pic>
        <p:sp>
          <p:nvSpPr>
            <p:cNvPr id="56" name="TextBox 56"/>
            <p:cNvSpPr txBox="1"/>
            <p:nvPr/>
          </p:nvSpPr>
          <p:spPr>
            <a:xfrm>
              <a:off x="275835" y="246454"/>
              <a:ext cx="694396" cy="48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FFFFFF"/>
                  </a:solidFill>
                  <a:latin typeface="Josefin Sans Regular"/>
                </a:rPr>
                <a:t>900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8687544" y="2900902"/>
            <a:ext cx="91291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3000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23713" y="8079203"/>
            <a:ext cx="1463963" cy="118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 dirty="0">
                <a:solidFill>
                  <a:srgbClr val="7ED957"/>
                </a:solidFill>
                <a:latin typeface="Archivo Black"/>
              </a:rPr>
              <a:t>[1]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879149" y="8079203"/>
            <a:ext cx="1463963" cy="118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 dirty="0">
                <a:solidFill>
                  <a:srgbClr val="7ED957"/>
                </a:solidFill>
                <a:latin typeface="Archivo Black"/>
              </a:rPr>
              <a:t>[1]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134585" y="8079203"/>
            <a:ext cx="1467949" cy="118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>
                <a:solidFill>
                  <a:srgbClr val="F14A16"/>
                </a:solidFill>
                <a:latin typeface="Archivo Black"/>
              </a:rPr>
              <a:t>[0]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480616" y="8079203"/>
            <a:ext cx="1516732" cy="118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 dirty="0">
                <a:solidFill>
                  <a:srgbClr val="7ED957"/>
                </a:solidFill>
                <a:latin typeface="Archivo Black"/>
              </a:rPr>
              <a:t>[1]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736052" y="8079203"/>
            <a:ext cx="1467949" cy="118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>
                <a:solidFill>
                  <a:srgbClr val="F14A16"/>
                </a:solidFill>
                <a:latin typeface="Archivo Black"/>
              </a:rPr>
              <a:t>[0]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082082" y="8079203"/>
            <a:ext cx="1467949" cy="118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>
                <a:solidFill>
                  <a:srgbClr val="F14A16"/>
                </a:solidFill>
                <a:latin typeface="Archivo Black"/>
              </a:rPr>
              <a:t>[0]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428113" y="8079203"/>
            <a:ext cx="1478907" cy="118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1"/>
              </a:lnSpc>
              <a:spcBef>
                <a:spcPct val="0"/>
              </a:spcBef>
            </a:pPr>
            <a:r>
              <a:rPr lang="en-US" sz="7505" dirty="0">
                <a:solidFill>
                  <a:srgbClr val="7ED957"/>
                </a:solidFill>
                <a:latin typeface="Archivo Black"/>
              </a:rPr>
              <a:t>[1]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84596">
            <a:off x="9094599" y="-773690"/>
            <a:ext cx="12484703" cy="124847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57876" y="3349524"/>
            <a:ext cx="10253124" cy="342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5"/>
              </a:lnSpc>
            </a:pPr>
            <a:r>
              <a:rPr lang="en-US" sz="21670" dirty="0">
                <a:solidFill>
                  <a:srgbClr val="000000"/>
                </a:solidFill>
                <a:latin typeface="League Spartan"/>
              </a:rPr>
              <a:t>n items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787" y="6449384"/>
            <a:ext cx="6851749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 Regular"/>
              </a:rPr>
              <a:t>Have        different combinations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9307334" y="601085"/>
            <a:ext cx="1986022" cy="231268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207">
            <a:off x="-1471338" y="8059698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962521" y="5955743"/>
            <a:ext cx="563463" cy="126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12"/>
              </a:lnSpc>
            </a:pPr>
            <a:r>
              <a:rPr lang="en-US" sz="8139">
                <a:solidFill>
                  <a:srgbClr val="000000"/>
                </a:solidFill>
                <a:latin typeface="Josefin Sans Regular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5984" y="5645634"/>
            <a:ext cx="494605" cy="109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1"/>
              </a:lnSpc>
            </a:pPr>
            <a:r>
              <a:rPr lang="en-US" sz="7042">
                <a:solidFill>
                  <a:srgbClr val="000000"/>
                </a:solidFill>
                <a:latin typeface="Josefin Sans Regular"/>
              </a:rPr>
              <a:t>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84596">
            <a:off x="9094599" y="-773690"/>
            <a:ext cx="12484703" cy="124847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57876" y="3349524"/>
            <a:ext cx="12467460" cy="335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55"/>
              </a:lnSpc>
            </a:pPr>
            <a:r>
              <a:rPr lang="en-US" sz="21670">
                <a:solidFill>
                  <a:srgbClr val="000000"/>
                </a:solidFill>
                <a:latin typeface="League Spartan"/>
              </a:rPr>
              <a:t>20 items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787" y="6449384"/>
            <a:ext cx="6621529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 Regular"/>
              </a:rPr>
              <a:t>Will have 1,048,576 different combinations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9307334" y="601085"/>
            <a:ext cx="1986022" cy="231268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207">
            <a:off x="-1471338" y="8059698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590402" y="6170415"/>
            <a:ext cx="4936331" cy="37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60"/>
              </a:lnSpc>
            </a:pPr>
            <a:r>
              <a:rPr lang="en-US" sz="12000">
                <a:solidFill>
                  <a:srgbClr val="FFFFFF"/>
                </a:solidFill>
                <a:latin typeface="League Spartan"/>
              </a:rPr>
              <a:t>for PC</a:t>
            </a:r>
          </a:p>
          <a:p>
            <a:pPr>
              <a:lnSpc>
                <a:spcPts val="14760"/>
              </a:lnSpc>
            </a:pPr>
            <a:r>
              <a:rPr lang="en-US" sz="12000">
                <a:solidFill>
                  <a:srgbClr val="FFFFFF"/>
                </a:solidFill>
                <a:latin typeface="League Spartan"/>
              </a:rPr>
              <a:t>~ 1 sec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409"/>
          <a:stretch>
            <a:fillRect/>
          </a:stretch>
        </p:blipFill>
        <p:spPr>
          <a:xfrm rot="5400000" flipV="1">
            <a:off x="7484481" y="3810192"/>
            <a:ext cx="16073566" cy="84531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15886"/>
            <a:ext cx="9975467" cy="12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7"/>
              </a:lnSpc>
            </a:pPr>
            <a:r>
              <a:rPr lang="en-US" sz="8209">
                <a:solidFill>
                  <a:srgbClr val="000000"/>
                </a:solidFill>
                <a:latin typeface="League Spartan"/>
              </a:rPr>
              <a:t>Program Interface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59394" y="393689"/>
            <a:ext cx="1499906" cy="17466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728645">
            <a:off x="-2471411" y="-3654321"/>
            <a:ext cx="6303208" cy="630320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629316" y="6900536"/>
            <a:ext cx="413551" cy="4580320"/>
            <a:chOff x="0" y="0"/>
            <a:chExt cx="2354580" cy="260783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26078362"/>
            </a:xfrm>
            <a:custGeom>
              <a:avLst/>
              <a:gdLst/>
              <a:ahLst/>
              <a:cxnLst/>
              <a:rect l="l" t="t" r="r" b="b"/>
              <a:pathLst>
                <a:path w="2353310" h="26078362">
                  <a:moveTo>
                    <a:pt x="784860" y="26011054"/>
                  </a:moveTo>
                  <a:cubicBezTo>
                    <a:pt x="905510" y="26051694"/>
                    <a:pt x="1042670" y="26078362"/>
                    <a:pt x="1177290" y="26078362"/>
                  </a:cubicBezTo>
                  <a:cubicBezTo>
                    <a:pt x="1311910" y="26078362"/>
                    <a:pt x="1441450" y="26055504"/>
                    <a:pt x="1560830" y="26014862"/>
                  </a:cubicBezTo>
                  <a:cubicBezTo>
                    <a:pt x="1563370" y="26013594"/>
                    <a:pt x="1565910" y="26013594"/>
                    <a:pt x="1568450" y="26012322"/>
                  </a:cubicBezTo>
                  <a:cubicBezTo>
                    <a:pt x="2016760" y="25849763"/>
                    <a:pt x="2346960" y="25420503"/>
                    <a:pt x="2353310" y="248474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4828316"/>
                  </a:lnTo>
                  <a:cubicBezTo>
                    <a:pt x="6350" y="25423042"/>
                    <a:pt x="331470" y="25852303"/>
                    <a:pt x="784860" y="2601105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596829" y="2177660"/>
            <a:ext cx="13188064" cy="78891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5082293" y="-1266644"/>
            <a:ext cx="4709517" cy="4709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26058" y="7168785"/>
            <a:ext cx="4709517" cy="470951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AutoShape 6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78747" y="155392"/>
            <a:ext cx="1499906" cy="174661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1799999">
            <a:off x="5924017" y="904448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3950" y="2288284"/>
            <a:ext cx="8043353" cy="57104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23950" y="2337448"/>
            <a:ext cx="7210075" cy="5407556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0C308F7-DBF3-EBA2-3520-1E58008DD227}"/>
              </a:ext>
            </a:extLst>
          </p:cNvPr>
          <p:cNvGrpSpPr/>
          <p:nvPr/>
        </p:nvGrpSpPr>
        <p:grpSpPr>
          <a:xfrm>
            <a:off x="8050072" y="5404192"/>
            <a:ext cx="1630935" cy="509924"/>
            <a:chOff x="8050072" y="5404192"/>
            <a:chExt cx="1630935" cy="509924"/>
          </a:xfrm>
        </p:grpSpPr>
        <p:sp>
          <p:nvSpPr>
            <p:cNvPr id="12" name="Freeform 12"/>
            <p:cNvSpPr/>
            <p:nvPr/>
          </p:nvSpPr>
          <p:spPr>
            <a:xfrm>
              <a:off x="8050072" y="5404192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50A14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282092" y="5557162"/>
              <a:ext cx="1195167" cy="20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FFFFFF"/>
                  </a:solidFill>
                  <a:latin typeface="League Spartan"/>
                </a:rPr>
                <a:t>average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38E0502-5AEB-6FAC-9A10-6B600962BE77}"/>
              </a:ext>
            </a:extLst>
          </p:cNvPr>
          <p:cNvGrpSpPr/>
          <p:nvPr/>
        </p:nvGrpSpPr>
        <p:grpSpPr>
          <a:xfrm>
            <a:off x="8050072" y="4856395"/>
            <a:ext cx="1630935" cy="509924"/>
            <a:chOff x="8050072" y="4856395"/>
            <a:chExt cx="1630935" cy="509924"/>
          </a:xfrm>
        </p:grpSpPr>
        <p:sp>
          <p:nvSpPr>
            <p:cNvPr id="15" name="Freeform 15"/>
            <p:cNvSpPr/>
            <p:nvPr/>
          </p:nvSpPr>
          <p:spPr>
            <a:xfrm>
              <a:off x="8050072" y="4856395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F14A1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557980" y="4905386"/>
              <a:ext cx="712928" cy="38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FFFFFF"/>
                  </a:solidFill>
                  <a:latin typeface="League Spartan"/>
                </a:rPr>
                <a:t>max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36618F9-0CCE-4593-AB74-A1B293034BDE}"/>
              </a:ext>
            </a:extLst>
          </p:cNvPr>
          <p:cNvGrpSpPr/>
          <p:nvPr/>
        </p:nvGrpSpPr>
        <p:grpSpPr>
          <a:xfrm>
            <a:off x="8042929" y="5956883"/>
            <a:ext cx="1630935" cy="509924"/>
            <a:chOff x="8042929" y="5956883"/>
            <a:chExt cx="1630935" cy="509924"/>
          </a:xfrm>
        </p:grpSpPr>
        <p:sp>
          <p:nvSpPr>
            <p:cNvPr id="18" name="Freeform 18"/>
            <p:cNvSpPr/>
            <p:nvPr/>
          </p:nvSpPr>
          <p:spPr>
            <a:xfrm>
              <a:off x="8042929" y="5956883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FFFF4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8574964" y="6113087"/>
              <a:ext cx="609602" cy="187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000000"/>
                  </a:solidFill>
                  <a:latin typeface="League Spartan"/>
                </a:rPr>
                <a:t>min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46071" y="1009650"/>
            <a:ext cx="8041929" cy="229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43"/>
              </a:lnSpc>
            </a:pPr>
            <a:r>
              <a:rPr lang="en-US" sz="7434">
                <a:solidFill>
                  <a:srgbClr val="000000"/>
                </a:solidFill>
                <a:latin typeface="League Spartan"/>
              </a:rPr>
              <a:t>Boy School Backpack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7140" y="4758013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Backpack max. weight: 3 kg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77140" y="5482546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N of elements: 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77140" y="6207079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Max generation: 50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77140" y="6931613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Population size: 50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77140" y="7656146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Crossover: 90%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77140" y="8380679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Mutation: 10%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91005" y="4837345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91005" y="5561879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91005" y="6286412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1005" y="6950310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91005" y="7735479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91005" y="8460012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5082293" y="-1266644"/>
            <a:ext cx="4709517" cy="4709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26058" y="7168785"/>
            <a:ext cx="4709517" cy="470951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AutoShape 6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78747" y="155392"/>
            <a:ext cx="1499906" cy="174661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1799999">
            <a:off x="5924017" y="904448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3950" y="2092540"/>
            <a:ext cx="8004756" cy="61019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23950" y="2167063"/>
            <a:ext cx="7635007" cy="572625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6071" y="1009650"/>
            <a:ext cx="8041929" cy="229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43"/>
              </a:lnSpc>
            </a:pPr>
            <a:r>
              <a:rPr lang="en-US" sz="7434">
                <a:solidFill>
                  <a:srgbClr val="000000"/>
                </a:solidFill>
                <a:latin typeface="League Spartan"/>
              </a:rPr>
              <a:t>Boy School Backpack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7140" y="4758013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Backpack max. weight: 3 kg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77140" y="5482546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N of elements: 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77140" y="6207079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Max generation: 10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77140" y="6931613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Population size: 70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77140" y="7656146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Crossover: 90%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77140" y="8380679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Mutation: 5%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91005" y="4837345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91005" y="5561879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91005" y="6286412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1005" y="6950310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91005" y="7735479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91005" y="8460012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68168FA-B15A-2931-5569-43699FD09F36}"/>
              </a:ext>
            </a:extLst>
          </p:cNvPr>
          <p:cNvGrpSpPr/>
          <p:nvPr/>
        </p:nvGrpSpPr>
        <p:grpSpPr>
          <a:xfrm>
            <a:off x="8050072" y="5404192"/>
            <a:ext cx="1630935" cy="509924"/>
            <a:chOff x="8050072" y="5404192"/>
            <a:chExt cx="1630935" cy="509924"/>
          </a:xfrm>
        </p:grpSpPr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0C476A80-61B8-0AB3-81D7-1B129E4BC2B0}"/>
                </a:ext>
              </a:extLst>
            </p:cNvPr>
            <p:cNvSpPr/>
            <p:nvPr/>
          </p:nvSpPr>
          <p:spPr>
            <a:xfrm>
              <a:off x="8050072" y="5404192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50A149"/>
            </a:solidFill>
          </p:spPr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A3653087-E911-19DD-D3C4-8486784D48FC}"/>
                </a:ext>
              </a:extLst>
            </p:cNvPr>
            <p:cNvSpPr txBox="1"/>
            <p:nvPr/>
          </p:nvSpPr>
          <p:spPr>
            <a:xfrm>
              <a:off x="8282092" y="5557162"/>
              <a:ext cx="1195167" cy="20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FFFFFF"/>
                  </a:solidFill>
                  <a:latin typeface="League Spartan"/>
                </a:rPr>
                <a:t>average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1F72210-D36B-1B65-5C13-081839FF185F}"/>
              </a:ext>
            </a:extLst>
          </p:cNvPr>
          <p:cNvGrpSpPr/>
          <p:nvPr/>
        </p:nvGrpSpPr>
        <p:grpSpPr>
          <a:xfrm>
            <a:off x="8050072" y="4856395"/>
            <a:ext cx="1630935" cy="509924"/>
            <a:chOff x="8050072" y="4856395"/>
            <a:chExt cx="1630935" cy="509924"/>
          </a:xfrm>
        </p:grpSpPr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CDA9EEEB-C245-5E40-E46E-3534775029A4}"/>
                </a:ext>
              </a:extLst>
            </p:cNvPr>
            <p:cNvSpPr/>
            <p:nvPr/>
          </p:nvSpPr>
          <p:spPr>
            <a:xfrm>
              <a:off x="8050072" y="4856395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F14A16"/>
            </a:solidFill>
          </p:spPr>
        </p:sp>
        <p:sp>
          <p:nvSpPr>
            <p:cNvPr id="47" name="TextBox 16">
              <a:extLst>
                <a:ext uri="{FF2B5EF4-FFF2-40B4-BE49-F238E27FC236}">
                  <a16:creationId xmlns:a16="http://schemas.microsoft.com/office/drawing/2014/main" id="{E5E0E247-65C3-A8AD-6B74-2527BEFA57F8}"/>
                </a:ext>
              </a:extLst>
            </p:cNvPr>
            <p:cNvSpPr txBox="1"/>
            <p:nvPr/>
          </p:nvSpPr>
          <p:spPr>
            <a:xfrm>
              <a:off x="8557980" y="4905386"/>
              <a:ext cx="712928" cy="38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FFFFFF"/>
                  </a:solidFill>
                  <a:latin typeface="League Spartan"/>
                </a:rPr>
                <a:t>max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DD4438A-4900-D8CD-5A9D-C53F7C853ED2}"/>
              </a:ext>
            </a:extLst>
          </p:cNvPr>
          <p:cNvGrpSpPr/>
          <p:nvPr/>
        </p:nvGrpSpPr>
        <p:grpSpPr>
          <a:xfrm>
            <a:off x="8042929" y="5956883"/>
            <a:ext cx="1630935" cy="509924"/>
            <a:chOff x="8042929" y="5956883"/>
            <a:chExt cx="1630935" cy="509924"/>
          </a:xfrm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77136EC-FEBD-3F12-C710-4BD49E9A36B1}"/>
                </a:ext>
              </a:extLst>
            </p:cNvPr>
            <p:cNvSpPr/>
            <p:nvPr/>
          </p:nvSpPr>
          <p:spPr>
            <a:xfrm>
              <a:off x="8042929" y="5956883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FFFF4B"/>
            </a:solidFill>
          </p:spPr>
        </p:sp>
        <p:sp>
          <p:nvSpPr>
            <p:cNvPr id="50" name="TextBox 19">
              <a:extLst>
                <a:ext uri="{FF2B5EF4-FFF2-40B4-BE49-F238E27FC236}">
                  <a16:creationId xmlns:a16="http://schemas.microsoft.com/office/drawing/2014/main" id="{3F975790-A5A9-DD0D-6672-6FA4A86B86AD}"/>
                </a:ext>
              </a:extLst>
            </p:cNvPr>
            <p:cNvSpPr txBox="1"/>
            <p:nvPr/>
          </p:nvSpPr>
          <p:spPr>
            <a:xfrm>
              <a:off x="8574964" y="6113087"/>
              <a:ext cx="609602" cy="187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000000"/>
                  </a:solidFill>
                  <a:latin typeface="League Spartan"/>
                </a:rPr>
                <a:t>min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5082293" y="-1266644"/>
            <a:ext cx="4709517" cy="4709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26058" y="7168785"/>
            <a:ext cx="4709517" cy="470951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AutoShape 6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78747" y="155392"/>
            <a:ext cx="1499906" cy="174661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1799999">
            <a:off x="5924017" y="904448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3950" y="2092540"/>
            <a:ext cx="7988115" cy="61019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23950" y="2167063"/>
            <a:ext cx="7605581" cy="570418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6071" y="1009650"/>
            <a:ext cx="8041929" cy="229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43"/>
              </a:lnSpc>
            </a:pPr>
            <a:r>
              <a:rPr lang="en-US" sz="7434">
                <a:solidFill>
                  <a:srgbClr val="000000"/>
                </a:solidFill>
                <a:latin typeface="League Spartan"/>
              </a:rPr>
              <a:t>Boy School Backpack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7140" y="4758013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Backpack max. weight: 3 kg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77140" y="5482546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N of elements: 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77140" y="6207079"/>
            <a:ext cx="6532479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 dirty="0">
                <a:solidFill>
                  <a:srgbClr val="000000"/>
                </a:solidFill>
                <a:latin typeface="Josefin Sans Regular"/>
              </a:rPr>
              <a:t>Max generation: </a:t>
            </a:r>
            <a:r>
              <a:rPr lang="ru-RU" sz="3000" dirty="0">
                <a:solidFill>
                  <a:srgbClr val="000000"/>
                </a:solidFill>
                <a:latin typeface="Josefin Sans Regular"/>
              </a:rPr>
              <a:t>100</a:t>
            </a:r>
            <a:endParaRPr lang="en-US" sz="3000" dirty="0">
              <a:solidFill>
                <a:srgbClr val="000000"/>
              </a:solidFill>
              <a:latin typeface="Josefin Sans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77140" y="6931613"/>
            <a:ext cx="6532479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 dirty="0">
                <a:solidFill>
                  <a:srgbClr val="000000"/>
                </a:solidFill>
                <a:latin typeface="Josefin Sans Regular"/>
              </a:rPr>
              <a:t>Population size: </a:t>
            </a:r>
            <a:r>
              <a:rPr lang="ru-RU" sz="3000" dirty="0">
                <a:solidFill>
                  <a:srgbClr val="000000"/>
                </a:solidFill>
                <a:latin typeface="Josefin Sans Regular"/>
              </a:rPr>
              <a:t>15</a:t>
            </a:r>
            <a:endParaRPr lang="en-US" sz="3000" dirty="0">
              <a:solidFill>
                <a:srgbClr val="000000"/>
              </a:solidFill>
              <a:latin typeface="Josefin Sans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077140" y="7656146"/>
            <a:ext cx="653247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 Regular"/>
              </a:rPr>
              <a:t>Crossover: 90%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77140" y="8380679"/>
            <a:ext cx="6532479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 dirty="0">
                <a:solidFill>
                  <a:srgbClr val="000000"/>
                </a:solidFill>
                <a:latin typeface="Josefin Sans Regular"/>
              </a:rPr>
              <a:t>Mutation: </a:t>
            </a:r>
            <a:r>
              <a:rPr lang="ru-RU" sz="3000" dirty="0">
                <a:solidFill>
                  <a:srgbClr val="000000"/>
                </a:solidFill>
                <a:latin typeface="Josefin Sans Regular"/>
              </a:rPr>
              <a:t>15</a:t>
            </a:r>
            <a:r>
              <a:rPr lang="en-US" sz="3000" dirty="0">
                <a:solidFill>
                  <a:srgbClr val="000000"/>
                </a:solidFill>
                <a:latin typeface="Josefin Sans Regular"/>
              </a:rPr>
              <a:t>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91005" y="4837345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91005" y="5561879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91005" y="6286412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1005" y="6950310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91005" y="7735479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91005" y="8460012"/>
            <a:ext cx="576179" cy="3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964">
                <a:solidFill>
                  <a:srgbClr val="000000"/>
                </a:solidFill>
                <a:ea typeface="League Spartan"/>
              </a:rPr>
              <a:t>✚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228019-6DCA-87B3-C55E-BBB8AFBF4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6" y="2164753"/>
            <a:ext cx="7605581" cy="5704186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8AEC97C-FA12-308B-0F90-995CA754BFD4}"/>
              </a:ext>
            </a:extLst>
          </p:cNvPr>
          <p:cNvGrpSpPr/>
          <p:nvPr/>
        </p:nvGrpSpPr>
        <p:grpSpPr>
          <a:xfrm>
            <a:off x="8050072" y="5404192"/>
            <a:ext cx="1630935" cy="509924"/>
            <a:chOff x="8050072" y="5404192"/>
            <a:chExt cx="1630935" cy="509924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E411FE74-6885-D2AF-75AB-58FEEAFF7AD2}"/>
                </a:ext>
              </a:extLst>
            </p:cNvPr>
            <p:cNvSpPr/>
            <p:nvPr/>
          </p:nvSpPr>
          <p:spPr>
            <a:xfrm>
              <a:off x="8050072" y="5404192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50A149"/>
            </a:solidFill>
          </p:spPr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0432D789-61D5-0CA1-A2FA-E3B5D2F63390}"/>
                </a:ext>
              </a:extLst>
            </p:cNvPr>
            <p:cNvSpPr txBox="1"/>
            <p:nvPr/>
          </p:nvSpPr>
          <p:spPr>
            <a:xfrm>
              <a:off x="8282092" y="5557162"/>
              <a:ext cx="1195167" cy="20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FFFFFF"/>
                  </a:solidFill>
                  <a:latin typeface="League Spartan"/>
                </a:rPr>
                <a:t>average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1A25D33-D0F5-AF8B-CC64-AC2533AC2C5E}"/>
              </a:ext>
            </a:extLst>
          </p:cNvPr>
          <p:cNvGrpSpPr/>
          <p:nvPr/>
        </p:nvGrpSpPr>
        <p:grpSpPr>
          <a:xfrm>
            <a:off x="8050072" y="4856395"/>
            <a:ext cx="1630935" cy="509924"/>
            <a:chOff x="8050072" y="4856395"/>
            <a:chExt cx="1630935" cy="509924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9C5D093-9173-9922-5A57-C7C284E1EC50}"/>
                </a:ext>
              </a:extLst>
            </p:cNvPr>
            <p:cNvSpPr/>
            <p:nvPr/>
          </p:nvSpPr>
          <p:spPr>
            <a:xfrm>
              <a:off x="8050072" y="4856395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F14A16"/>
            </a:solidFill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75D6FB84-849B-4B20-B0FF-383FB2CBBE40}"/>
                </a:ext>
              </a:extLst>
            </p:cNvPr>
            <p:cNvSpPr txBox="1"/>
            <p:nvPr/>
          </p:nvSpPr>
          <p:spPr>
            <a:xfrm>
              <a:off x="8557980" y="4905386"/>
              <a:ext cx="712928" cy="38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FFFFFF"/>
                  </a:solidFill>
                  <a:latin typeface="League Spartan"/>
                </a:rPr>
                <a:t>max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E46381E-CC56-CCE6-9CC9-E97E926F0724}"/>
              </a:ext>
            </a:extLst>
          </p:cNvPr>
          <p:cNvGrpSpPr/>
          <p:nvPr/>
        </p:nvGrpSpPr>
        <p:grpSpPr>
          <a:xfrm>
            <a:off x="8042929" y="5956883"/>
            <a:ext cx="1630935" cy="509924"/>
            <a:chOff x="8042929" y="5956883"/>
            <a:chExt cx="1630935" cy="509924"/>
          </a:xfrm>
        </p:grpSpPr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851EDA0-ACB3-B082-88F3-A28A3D553DAC}"/>
                </a:ext>
              </a:extLst>
            </p:cNvPr>
            <p:cNvSpPr/>
            <p:nvPr/>
          </p:nvSpPr>
          <p:spPr>
            <a:xfrm>
              <a:off x="8042929" y="5956883"/>
              <a:ext cx="1630935" cy="509924"/>
            </a:xfrm>
            <a:custGeom>
              <a:avLst/>
              <a:gdLst/>
              <a:ahLst/>
              <a:cxnLst/>
              <a:rect l="l" t="t" r="r" b="b"/>
              <a:pathLst>
                <a:path w="661289" h="206757">
                  <a:moveTo>
                    <a:pt x="103379" y="0"/>
                  </a:moveTo>
                  <a:lnTo>
                    <a:pt x="557911" y="0"/>
                  </a:lnTo>
                  <a:cubicBezTo>
                    <a:pt x="615005" y="0"/>
                    <a:pt x="661289" y="46284"/>
                    <a:pt x="661289" y="103379"/>
                  </a:cubicBezTo>
                  <a:lnTo>
                    <a:pt x="661289" y="103379"/>
                  </a:lnTo>
                  <a:cubicBezTo>
                    <a:pt x="661289" y="130796"/>
                    <a:pt x="650398" y="157091"/>
                    <a:pt x="631010" y="176478"/>
                  </a:cubicBezTo>
                  <a:cubicBezTo>
                    <a:pt x="611623" y="195865"/>
                    <a:pt x="585328" y="206757"/>
                    <a:pt x="557911" y="206757"/>
                  </a:cubicBezTo>
                  <a:lnTo>
                    <a:pt x="103379" y="206757"/>
                  </a:lnTo>
                  <a:cubicBezTo>
                    <a:pt x="75961" y="206757"/>
                    <a:pt x="49666" y="195865"/>
                    <a:pt x="30279" y="176478"/>
                  </a:cubicBezTo>
                  <a:cubicBezTo>
                    <a:pt x="10892" y="157091"/>
                    <a:pt x="0" y="130796"/>
                    <a:pt x="0" y="103379"/>
                  </a:cubicBezTo>
                  <a:lnTo>
                    <a:pt x="0" y="103379"/>
                  </a:lnTo>
                  <a:cubicBezTo>
                    <a:pt x="0" y="75961"/>
                    <a:pt x="10892" y="49666"/>
                    <a:pt x="30279" y="30279"/>
                  </a:cubicBezTo>
                  <a:cubicBezTo>
                    <a:pt x="49666" y="10892"/>
                    <a:pt x="75961" y="0"/>
                    <a:pt x="103379" y="0"/>
                  </a:cubicBezTo>
                  <a:close/>
                </a:path>
              </a:pathLst>
            </a:custGeom>
            <a:solidFill>
              <a:srgbClr val="FFFF4B"/>
            </a:solidFill>
          </p:spPr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51F5C5CC-CFD8-5054-C307-6B4798781C3B}"/>
                </a:ext>
              </a:extLst>
            </p:cNvPr>
            <p:cNvSpPr txBox="1"/>
            <p:nvPr/>
          </p:nvSpPr>
          <p:spPr>
            <a:xfrm>
              <a:off x="8574964" y="6113087"/>
              <a:ext cx="609602" cy="187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6"/>
                </a:lnSpc>
              </a:pPr>
              <a:r>
                <a:rPr lang="en-US" sz="1964" dirty="0">
                  <a:solidFill>
                    <a:srgbClr val="000000"/>
                  </a:solidFill>
                  <a:latin typeface="League Spartan"/>
                </a:rPr>
                <a:t>min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256</Words>
  <Application>Microsoft Office PowerPoint</Application>
  <PresentationFormat>Произвольный</PresentationFormat>
  <Paragraphs>105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League Spartan</vt:lpstr>
      <vt:lpstr>Arial</vt:lpstr>
      <vt:lpstr>Archivo Black</vt:lpstr>
      <vt:lpstr>Calibri</vt:lpstr>
      <vt:lpstr>Josefin Sans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professional corporate Marketing Plan charts and graphs presentation</dc:title>
  <cp:lastModifiedBy>Vladyslav Kurtanidze</cp:lastModifiedBy>
  <cp:revision>4</cp:revision>
  <dcterms:created xsi:type="dcterms:W3CDTF">2006-08-16T00:00:00Z</dcterms:created>
  <dcterms:modified xsi:type="dcterms:W3CDTF">2022-12-08T13:20:45Z</dcterms:modified>
  <dc:identifier>DAFT_DHiI5o</dc:identifier>
</cp:coreProperties>
</file>